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00" r:id="rId1"/>
  </p:sldMasterIdLst>
  <p:sldIdLst>
    <p:sldId id="256" r:id="rId2"/>
    <p:sldId id="261" r:id="rId3"/>
    <p:sldId id="260" r:id="rId4"/>
    <p:sldId id="257" r:id="rId5"/>
    <p:sldId id="269" r:id="rId6"/>
    <p:sldId id="268" r:id="rId7"/>
    <p:sldId id="258" r:id="rId8"/>
    <p:sldId id="262" r:id="rId9"/>
    <p:sldId id="263" r:id="rId10"/>
    <p:sldId id="264" r:id="rId11"/>
    <p:sldId id="265" r:id="rId12"/>
    <p:sldId id="266" r:id="rId13"/>
    <p:sldId id="259" r:id="rId14"/>
    <p:sldId id="267"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3840" userDrawn="1">
          <p15:clr>
            <a:srgbClr val="A4A3A4"/>
          </p15:clr>
        </p15:guide>
        <p15:guide id="2" orient="horz"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14" autoAdjust="0"/>
    <p:restoredTop sz="94660"/>
  </p:normalViewPr>
  <p:slideViewPr>
    <p:cSldViewPr snapToGrid="0">
      <p:cViewPr varScale="1">
        <p:scale>
          <a:sx n="85" d="100"/>
          <a:sy n="85" d="100"/>
        </p:scale>
        <p:origin x="518" y="72"/>
      </p:cViewPr>
      <p:guideLst>
        <p:guide pos="3840"/>
        <p:guide orient="horz"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7" name="Group 6"/>
          <p:cNvGrpSpPr/>
          <p:nvPr/>
        </p:nvGrpSpPr>
        <p:grpSpPr>
          <a:xfrm>
            <a:off x="-16934" y="0"/>
            <a:ext cx="12231160" cy="6856214"/>
            <a:chOff x="-16934" y="0"/>
            <a:chExt cx="12231160" cy="6856214"/>
          </a:xfrm>
        </p:grpSpPr>
        <p:pic>
          <p:nvPicPr>
            <p:cNvPr id="16" name="Picture 15" descr="HD-PanelTitleR1.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6" name="Rectangle 25"/>
            <p:cNvSpPr/>
            <p:nvPr/>
          </p:nvSpPr>
          <p:spPr>
            <a:xfrm>
              <a:off x="2328332" y="1540931"/>
              <a:ext cx="7543802" cy="3835401"/>
            </a:xfrm>
            <a:prstGeom prst="rect">
              <a:avLst/>
            </a:prstGeom>
            <a:noFill/>
            <a:ln w="15875">
              <a:miter lim="800000"/>
            </a:ln>
          </p:spPr>
          <p:style>
            <a:lnRef idx="1">
              <a:schemeClr val="accent1"/>
            </a:lnRef>
            <a:fillRef idx="3">
              <a:schemeClr val="accent1"/>
            </a:fillRef>
            <a:effectRef idx="2">
              <a:schemeClr val="accent1"/>
            </a:effectRef>
            <a:fontRef idx="minor">
              <a:schemeClr val="lt1"/>
            </a:fontRef>
          </p:style>
        </p:sp>
        <p:pic>
          <p:nvPicPr>
            <p:cNvPr id="17" name="Picture 16"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6934" y="3147609"/>
              <a:ext cx="2478024" cy="612648"/>
            </a:xfrm>
            <a:prstGeom prst="rect">
              <a:avLst/>
            </a:prstGeom>
          </p:spPr>
        </p:pic>
        <p:pic>
          <p:nvPicPr>
            <p:cNvPr id="20" name="Picture 19" descr="HDRibbonTitle-UniformTrim.png"/>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9736202" y="3147609"/>
              <a:ext cx="2478024" cy="612648"/>
            </a:xfrm>
            <a:prstGeom prst="rect">
              <a:avLst/>
            </a:prstGeom>
          </p:spPr>
        </p:pic>
      </p:grpSp>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it-IT" smtClean="0"/>
              <a:t>Fare clic per modificare lo stile del titolo</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en-US" dirty="0"/>
          </a:p>
        </p:txBody>
      </p:sp>
      <p:sp>
        <p:nvSpPr>
          <p:cNvPr id="4" name="Date Placeholder 3"/>
          <p:cNvSpPr>
            <a:spLocks noGrp="1"/>
          </p:cNvSpPr>
          <p:nvPr>
            <p:ph type="dt" sz="half" idx="10"/>
          </p:nvPr>
        </p:nvSpPr>
        <p:spPr>
          <a:xfrm>
            <a:off x="7983232" y="5037663"/>
            <a:ext cx="897467" cy="279400"/>
          </a:xfrm>
        </p:spPr>
        <p:txBody>
          <a:bodyPr/>
          <a:lstStyle/>
          <a:p>
            <a:fld id="{B61BEF0D-F0BB-DE4B-95CE-6DB70DBA9567}" type="datetimeFigureOut">
              <a:rPr lang="en-US" smtClean="0"/>
              <a:pPr/>
              <a:t>12/20/2015</a:t>
            </a:fld>
            <a:endParaRPr lang="en-US" dirty="0"/>
          </a:p>
        </p:txBody>
      </p:sp>
      <p:sp>
        <p:nvSpPr>
          <p:cNvPr id="5" name="Footer Placeholder 4"/>
          <p:cNvSpPr>
            <a:spLocks noGrp="1"/>
          </p:cNvSpPr>
          <p:nvPr>
            <p:ph type="ftr" sz="quarter" idx="11"/>
          </p:nvPr>
        </p:nvSpPr>
        <p:spPr>
          <a:xfrm>
            <a:off x="2692397" y="5037663"/>
            <a:ext cx="5214635" cy="279400"/>
          </a:xfrm>
        </p:spPr>
        <p:txBody>
          <a:bodyPr/>
          <a:lstStyle/>
          <a:p>
            <a:endParaRPr lang="en-US" dirty="0"/>
          </a:p>
        </p:txBody>
      </p:sp>
      <p:sp>
        <p:nvSpPr>
          <p:cNvPr id="6" name="Slide Number Placeholder 5"/>
          <p:cNvSpPr>
            <a:spLocks noGrp="1"/>
          </p:cNvSpPr>
          <p:nvPr>
            <p:ph type="sldNum" sz="quarter" idx="12"/>
          </p:nvPr>
        </p:nvSpPr>
        <p:spPr>
          <a:xfrm>
            <a:off x="8956900" y="5037663"/>
            <a:ext cx="551167" cy="279400"/>
          </a:xfrm>
        </p:spPr>
        <p:txBody>
          <a:bodyPr/>
          <a:lstStyle/>
          <a:p>
            <a:fld id="{D57F1E4F-1CFF-5643-939E-217C01CDF565}" type="slidenum">
              <a:rPr lang="en-US" smtClean="0"/>
              <a:pPr/>
              <a:t>‹N›</a:t>
            </a:fld>
            <a:endParaRPr lang="en-US" dirty="0"/>
          </a:p>
        </p:txBody>
      </p:sp>
      <p:cxnSp>
        <p:nvCxnSpPr>
          <p:cNvPr id="15" name="Straight Connector 14"/>
          <p:cNvCxnSpPr/>
          <p:nvPr/>
        </p:nvCxnSpPr>
        <p:spPr>
          <a:xfrm>
            <a:off x="2692399" y="3522131"/>
            <a:ext cx="6815668"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13744283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magine panoramica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it-IT" smtClean="0"/>
              <a:t>Fare clic per modificare lo stile del titolo</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24029555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olo e sottotitolo">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4601181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itazio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it-IT" smtClean="0"/>
              <a:t>Fare clic per modificare lo stile del titolo</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it-IT" smtClean="0"/>
              <a:t>Fare clic per modificare stili del testo dello schema</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2329517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Scheda nome">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113019524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Scheda nome citazione">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it-IT" smtClean="0"/>
              <a:t>Fare clic per modificare lo stile del titolo</a:t>
            </a:r>
            <a:endParaRPr lang="en-US" dirty="0"/>
          </a:p>
        </p:txBody>
      </p:sp>
      <p:sp>
        <p:nvSpPr>
          <p:cNvPr id="23"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5124864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Vero o falso">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it-IT" smtClean="0"/>
              <a:t>Fare clic per modificare lo stile del titolo</a:t>
            </a:r>
            <a:endParaRPr lang="en-US" dirty="0"/>
          </a:p>
        </p:txBody>
      </p:sp>
      <p:sp>
        <p:nvSpPr>
          <p:cNvPr id="20"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1057468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p:txBody>
          <a:bodyPr vert="eaVert" ancho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8420434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it-IT" smtClean="0"/>
              <a:t>Fare clic per modificare lo stile del titolo</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9228071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10"/>
          </p:nvPr>
        </p:nvSpPr>
        <p:spPr/>
        <p:txBody>
          <a:bodyPr/>
          <a:lstStyle/>
          <a:p>
            <a:fld id="{52647F38-B617-4D2F-AE0A-013F0C4D2C57}" type="datetimeFigureOut">
              <a:rPr lang="en-US" smtClean="0"/>
              <a:t>12/20/2015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E97799C9-84D9-46D2-A11E-BCF8A720529D}" type="slidenum">
              <a:rPr lang="en-US" smtClean="0"/>
              <a:t>‹N›</a:t>
            </a:fld>
            <a:endParaRPr lang="en-US" dirty="0"/>
          </a:p>
        </p:txBody>
      </p:sp>
    </p:spTree>
    <p:extLst>
      <p:ext uri="{BB962C8B-B14F-4D97-AF65-F5344CB8AC3E}">
        <p14:creationId xmlns:p14="http://schemas.microsoft.com/office/powerpoint/2010/main" val="6124273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Date Placeholder 3"/>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‹N›</a:t>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18512345"/>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Date Placeholder 4"/>
          <p:cNvSpPr>
            <a:spLocks noGrp="1"/>
          </p:cNvSpPr>
          <p:nvPr>
            <p:ph type="dt" sz="half" idx="10"/>
          </p:nvPr>
        </p:nvSpPr>
        <p:spPr/>
        <p:txBody>
          <a:bodyPr/>
          <a:lstStyle/>
          <a:p>
            <a:fld id="{05BFA754-D5C3-4E66-96A6-867B257F58DC}" type="datetimeFigureOut">
              <a:rPr lang="en-US" smtClean="0"/>
              <a:t>12/20/2015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D84065D-F351-4B03-BD91-D8A6B8D4B362}" type="slidenum">
              <a:rPr lang="en-US" smtClean="0"/>
              <a:t>‹N›</a:t>
            </a:fld>
            <a:endParaRPr lang="en-US" dirty="0"/>
          </a:p>
        </p:txBody>
      </p:sp>
    </p:spTree>
    <p:extLst>
      <p:ext uri="{BB962C8B-B14F-4D97-AF65-F5344CB8AC3E}">
        <p14:creationId xmlns:p14="http://schemas.microsoft.com/office/powerpoint/2010/main" val="259364442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it-IT" smtClean="0"/>
              <a:t>Fare clic per modificare lo stile del titolo</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5" name="Text Placeholder 4"/>
          <p:cNvSpPr>
            <a:spLocks noGrp="1"/>
          </p:cNvSpPr>
          <p:nvPr>
            <p:ph type="body" sz="quarter" idx="3"/>
          </p:nvPr>
        </p:nvSpPr>
        <p:spPr>
          <a:xfrm>
            <a:off x="6180670" y="2658533"/>
            <a:ext cx="4718304" cy="576262"/>
          </a:xfrm>
        </p:spPr>
        <p:txBody>
          <a:bodyPr anchor="b">
            <a:noAutofit/>
          </a:bodyPr>
          <a:lstStyle>
            <a:lvl1pPr marL="0" indent="0">
              <a:spcBef>
                <a:spcPts val="672"/>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Content Placeholder 5"/>
          <p:cNvSpPr>
            <a:spLocks noGrp="1"/>
          </p:cNvSpPr>
          <p:nvPr>
            <p:ph sz="quarter" idx="4"/>
          </p:nvPr>
        </p:nvSpPr>
        <p:spPr>
          <a:xfrm>
            <a:off x="6180670" y="3243262"/>
            <a:ext cx="4718304" cy="2632605"/>
          </a:xfrm>
        </p:spPr>
        <p:txBody>
          <a:bodyPr anchor="t">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‹N›</a:t>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4154440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smtClean="0"/>
              <a:t>Fare clic per modificare lo stile del titolo</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‹N›</a:t>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2814783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04992333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it-IT" smtClean="0"/>
              <a:t>Fare clic per modificare lo stile del titolo</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17028057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it-IT" smtClean="0"/>
              <a:t>Fare clic per modificare lo stile del titolo</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it-IT" smtClean="0"/>
              <a:t>Fare clic sull'icona per inserire un'immagine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Date Placeholder 4"/>
          <p:cNvSpPr>
            <a:spLocks noGrp="1"/>
          </p:cNvSpPr>
          <p:nvPr>
            <p:ph type="dt" sz="half" idx="10"/>
          </p:nvPr>
        </p:nvSpPr>
        <p:spPr/>
        <p:txBody>
          <a:bodyPr/>
          <a:lstStyle/>
          <a:p>
            <a:fld id="{B61BEF0D-F0BB-DE4B-95CE-6DB70DBA9567}" type="datetimeFigureOut">
              <a:rPr lang="en-US" smtClean="0"/>
              <a:pPr/>
              <a:t>12/20/2015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3131254770"/>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grpSp>
        <p:nvGrpSpPr>
          <p:cNvPr id="7" name="Group 6"/>
          <p:cNvGrpSpPr/>
          <p:nvPr/>
        </p:nvGrpSpPr>
        <p:grpSpPr>
          <a:xfrm>
            <a:off x="-15736" y="0"/>
            <a:ext cx="12229962" cy="6856214"/>
            <a:chOff x="-15736" y="0"/>
            <a:chExt cx="12229962" cy="6856214"/>
          </a:xfrm>
        </p:grpSpPr>
        <p:pic>
          <p:nvPicPr>
            <p:cNvPr id="8" name="Picture 7" descr="HD-PanelContent.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9" name="Rectangle 8"/>
            <p:cNvSpPr/>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sp>
        <p:pic>
          <p:nvPicPr>
            <p:cNvPr id="10" name="Picture 9"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1" name="Picture 10" descr="HDRibbonContent-UniformTrim.png"/>
            <p:cNvPicPr>
              <a:picLocks noChangeAspect="1"/>
            </p:cNvPicPr>
            <p:nvPr/>
          </p:nvPicPr>
          <p:blipFill rotWithShape="1">
            <a:blip r:embed="rId20">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it-IT" smtClean="0"/>
              <a:t>Fare clic per modificare lo stile del titolo</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B61BEF0D-F0BB-DE4B-95CE-6DB70DBA9567}" type="datetimeFigureOut">
              <a:rPr lang="en-US" smtClean="0"/>
              <a:pPr/>
              <a:t>12/20/2015</a:t>
            </a:fld>
            <a:endParaRPr lang="en-US" dirty="0"/>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dirty="0"/>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57F1E4F-1CFF-5643-939E-217C01CDF565}" type="slidenum">
              <a:rPr lang="en-US" smtClean="0"/>
              <a:pPr/>
              <a:t>‹N›</a:t>
            </a:fld>
            <a:endParaRPr lang="en-US" dirty="0"/>
          </a:p>
        </p:txBody>
      </p:sp>
    </p:spTree>
    <p:extLst>
      <p:ext uri="{BB962C8B-B14F-4D97-AF65-F5344CB8AC3E}">
        <p14:creationId xmlns:p14="http://schemas.microsoft.com/office/powerpoint/2010/main" val="888787446"/>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Lst>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2692398" y="1270629"/>
            <a:ext cx="6815669" cy="1515533"/>
          </a:xfrm>
        </p:spPr>
        <p:txBody>
          <a:bodyPr/>
          <a:lstStyle/>
          <a:p>
            <a:r>
              <a:rPr lang="it-IT" dirty="0" smtClean="0"/>
              <a:t>Il colonialismo</a:t>
            </a:r>
            <a:endParaRPr lang="it-IT" dirty="0"/>
          </a:p>
        </p:txBody>
      </p:sp>
      <p:sp>
        <p:nvSpPr>
          <p:cNvPr id="3" name="Sottotitolo 2"/>
          <p:cNvSpPr>
            <a:spLocks noGrp="1"/>
          </p:cNvSpPr>
          <p:nvPr>
            <p:ph type="subTitle" idx="1"/>
          </p:nvPr>
        </p:nvSpPr>
        <p:spPr/>
        <p:txBody>
          <a:bodyPr>
            <a:normAutofit lnSpcReduction="10000"/>
          </a:bodyPr>
          <a:lstStyle/>
          <a:p>
            <a:r>
              <a:rPr lang="it-IT" dirty="0"/>
              <a:t>Il colonialismo è definito come l'espansione di una nazione su territori e popoli all'esterno dei suoi confini, spesso per facilitare il dominio economico sulle risorse, il lavoro e il commercio di questi ultimi.</a:t>
            </a:r>
          </a:p>
        </p:txBody>
      </p:sp>
    </p:spTree>
    <p:extLst>
      <p:ext uri="{BB962C8B-B14F-4D97-AF65-F5344CB8AC3E}">
        <p14:creationId xmlns:p14="http://schemas.microsoft.com/office/powerpoint/2010/main" val="231373691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Colonialismo moderno</a:t>
            </a:r>
            <a:endParaRPr lang="it-IT" dirty="0"/>
          </a:p>
        </p:txBody>
      </p:sp>
      <p:sp>
        <p:nvSpPr>
          <p:cNvPr id="3" name="Segnaposto contenuto 2"/>
          <p:cNvSpPr>
            <a:spLocks noGrp="1"/>
          </p:cNvSpPr>
          <p:nvPr>
            <p:ph idx="1"/>
          </p:nvPr>
        </p:nvSpPr>
        <p:spPr>
          <a:xfrm>
            <a:off x="932330" y="2879662"/>
            <a:ext cx="7104529" cy="3318936"/>
          </a:xfrm>
        </p:spPr>
        <p:txBody>
          <a:bodyPr/>
          <a:lstStyle/>
          <a:p>
            <a:pPr marL="0" indent="0">
              <a:buNone/>
            </a:pPr>
            <a:r>
              <a:rPr lang="it-IT" sz="2000" dirty="0"/>
              <a:t>Dal XIX secolo il colonialismo moderno si è volto allo sfruttamento delle risorse dei paesi colonizzati. La penetrazione coloniale nell'entroterra in Africa è avvenuta solitamente dopo spedizioni esplorative, che hanno dato idea delle risorse dei vasti territori. In seguito a ciò, le potenze europee decidono di impossessarsi dei territori africani per avere fonti di risorse prime, nonché avere importanti basi commerciali. Talora è importante anche l’idea di avere dominio su vasti territori dove poter inviare molti cittadini della madrepatria, che così si libera di una parte eccedente della propria numerosa popolazione</a:t>
            </a:r>
            <a:r>
              <a:rPr lang="it-IT" dirty="0"/>
              <a:t>.</a:t>
            </a:r>
          </a:p>
        </p:txBody>
      </p:sp>
      <p:pic>
        <p:nvPicPr>
          <p:cNvPr id="4" name="Immagine 3"/>
          <p:cNvPicPr>
            <a:picLocks noChangeAspect="1"/>
          </p:cNvPicPr>
          <p:nvPr/>
        </p:nvPicPr>
        <p:blipFill>
          <a:blip r:embed="rId2"/>
          <a:stretch>
            <a:fillRect/>
          </a:stretch>
        </p:blipFill>
        <p:spPr>
          <a:xfrm>
            <a:off x="8036859" y="2616205"/>
            <a:ext cx="2931455" cy="3393477"/>
          </a:xfrm>
          <a:prstGeom prst="rect">
            <a:avLst/>
          </a:prstGeom>
        </p:spPr>
      </p:pic>
    </p:spTree>
    <p:extLst>
      <p:ext uri="{BB962C8B-B14F-4D97-AF65-F5344CB8AC3E}">
        <p14:creationId xmlns:p14="http://schemas.microsoft.com/office/powerpoint/2010/main" val="344429641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4447" y="827620"/>
            <a:ext cx="9601196" cy="1303867"/>
          </a:xfrm>
        </p:spPr>
        <p:txBody>
          <a:bodyPr/>
          <a:lstStyle/>
          <a:p>
            <a:pPr algn="r"/>
            <a:r>
              <a:rPr lang="it-IT" dirty="0" smtClean="0"/>
              <a:t>Conseguenze</a:t>
            </a:r>
            <a:endParaRPr lang="it-IT" dirty="0"/>
          </a:p>
        </p:txBody>
      </p:sp>
      <p:sp>
        <p:nvSpPr>
          <p:cNvPr id="3" name="Segnaposto contenuto 2"/>
          <p:cNvSpPr>
            <a:spLocks noGrp="1"/>
          </p:cNvSpPr>
          <p:nvPr>
            <p:ph idx="1"/>
          </p:nvPr>
        </p:nvSpPr>
        <p:spPr>
          <a:xfrm>
            <a:off x="1120589" y="3926540"/>
            <a:ext cx="9776008" cy="2133601"/>
          </a:xfrm>
        </p:spPr>
        <p:txBody>
          <a:bodyPr/>
          <a:lstStyle/>
          <a:p>
            <a:pPr marL="0" indent="0">
              <a:buNone/>
            </a:pPr>
            <a:r>
              <a:rPr lang="it-IT" dirty="0" smtClean="0"/>
              <a:t>Questa corsa alla colonia porta alla schiavitù indiscriminata dei popoli africani e </a:t>
            </a:r>
            <a:r>
              <a:rPr lang="it-IT" dirty="0" smtClean="0"/>
              <a:t>al </a:t>
            </a:r>
            <a:r>
              <a:rPr lang="it-IT" dirty="0" smtClean="0"/>
              <a:t>loro relativo </a:t>
            </a:r>
            <a:r>
              <a:rPr lang="it-IT" dirty="0" smtClean="0"/>
              <a:t>infestamento </a:t>
            </a:r>
            <a:r>
              <a:rPr lang="it-IT" dirty="0" smtClean="0"/>
              <a:t>da parte della cultura </a:t>
            </a:r>
            <a:r>
              <a:rPr lang="it-IT" dirty="0" smtClean="0"/>
              <a:t>europea in ambito religioso e culturale.</a:t>
            </a:r>
            <a:endParaRPr lang="it-IT" dirty="0"/>
          </a:p>
        </p:txBody>
      </p:sp>
      <p:pic>
        <p:nvPicPr>
          <p:cNvPr id="4" name="Immagine 3"/>
          <p:cNvPicPr>
            <a:picLocks noChangeAspect="1"/>
          </p:cNvPicPr>
          <p:nvPr/>
        </p:nvPicPr>
        <p:blipFill>
          <a:blip r:embed="rId2"/>
          <a:stretch>
            <a:fillRect/>
          </a:stretch>
        </p:blipFill>
        <p:spPr>
          <a:xfrm>
            <a:off x="1043388" y="700002"/>
            <a:ext cx="4183035" cy="3131913"/>
          </a:xfrm>
          <a:prstGeom prst="rect">
            <a:avLst/>
          </a:prstGeom>
        </p:spPr>
      </p:pic>
      <p:sp>
        <p:nvSpPr>
          <p:cNvPr id="5" name="Segnaposto contenuto 2"/>
          <p:cNvSpPr txBox="1">
            <a:spLocks/>
          </p:cNvSpPr>
          <p:nvPr/>
        </p:nvSpPr>
        <p:spPr>
          <a:xfrm>
            <a:off x="5378824" y="2492187"/>
            <a:ext cx="5423647" cy="1434353"/>
          </a:xfrm>
          <a:prstGeom prst="rect">
            <a:avLst/>
          </a:prstGeom>
        </p:spPr>
        <p:txBody>
          <a:bodyPr vert="horz" lIns="91440" tIns="45720" rIns="91440" bIns="45720" rtlCol="0" anchor="t">
            <a:normAutofit/>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0" indent="0">
              <a:buFont typeface="Arial"/>
              <a:buNone/>
            </a:pPr>
            <a:r>
              <a:rPr lang="it-IT" dirty="0" smtClean="0"/>
              <a:t>Non potendo fare niente </a:t>
            </a:r>
            <a:r>
              <a:rPr lang="it-IT" dirty="0" smtClean="0"/>
              <a:t>gli </a:t>
            </a:r>
            <a:r>
              <a:rPr lang="it-IT" dirty="0" smtClean="0"/>
              <a:t>africani vengono </a:t>
            </a:r>
            <a:r>
              <a:rPr lang="it-IT" dirty="0" smtClean="0"/>
              <a:t>sottomessi.</a:t>
            </a:r>
            <a:endParaRPr lang="it-IT" dirty="0"/>
          </a:p>
        </p:txBody>
      </p:sp>
    </p:spTree>
    <p:extLst>
      <p:ext uri="{BB962C8B-B14F-4D97-AF65-F5344CB8AC3E}">
        <p14:creationId xmlns:p14="http://schemas.microsoft.com/office/powerpoint/2010/main" val="29532656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802343" y="874555"/>
            <a:ext cx="4961963" cy="1303867"/>
          </a:xfrm>
        </p:spPr>
        <p:txBody>
          <a:bodyPr>
            <a:normAutofit fontScale="90000"/>
          </a:bodyPr>
          <a:lstStyle/>
          <a:p>
            <a:r>
              <a:rPr lang="it-IT" dirty="0" smtClean="0"/>
              <a:t>Situazione africana post-colonie</a:t>
            </a:r>
            <a:endParaRPr lang="it-IT" dirty="0"/>
          </a:p>
        </p:txBody>
      </p:sp>
      <p:pic>
        <p:nvPicPr>
          <p:cNvPr id="6" name="Segnaposto contenuto 5"/>
          <p:cNvPicPr>
            <a:picLocks noGrp="1" noChangeAspect="1"/>
          </p:cNvPicPr>
          <p:nvPr>
            <p:ph idx="1"/>
          </p:nvPr>
        </p:nvPicPr>
        <p:blipFill>
          <a:blip r:embed="rId2"/>
          <a:stretch>
            <a:fillRect/>
          </a:stretch>
        </p:blipFill>
        <p:spPr>
          <a:xfrm>
            <a:off x="7156994" y="2550957"/>
            <a:ext cx="3019266" cy="3374714"/>
          </a:xfrm>
          <a:prstGeom prst="rect">
            <a:avLst/>
          </a:prstGeom>
        </p:spPr>
      </p:pic>
      <p:pic>
        <p:nvPicPr>
          <p:cNvPr id="4" name="Immagine 3"/>
          <p:cNvPicPr>
            <a:picLocks noChangeAspect="1"/>
          </p:cNvPicPr>
          <p:nvPr/>
        </p:nvPicPr>
        <p:blipFill>
          <a:blip r:embed="rId3"/>
          <a:stretch>
            <a:fillRect/>
          </a:stretch>
        </p:blipFill>
        <p:spPr>
          <a:xfrm>
            <a:off x="1854574" y="2550956"/>
            <a:ext cx="2857500" cy="3238500"/>
          </a:xfrm>
          <a:prstGeom prst="rect">
            <a:avLst/>
          </a:prstGeom>
        </p:spPr>
      </p:pic>
      <p:sp>
        <p:nvSpPr>
          <p:cNvPr id="5" name="Titolo 1"/>
          <p:cNvSpPr txBox="1">
            <a:spLocks/>
          </p:cNvSpPr>
          <p:nvPr/>
        </p:nvSpPr>
        <p:spPr>
          <a:xfrm>
            <a:off x="6185646" y="874555"/>
            <a:ext cx="4961963" cy="1303867"/>
          </a:xfrm>
          <a:prstGeom prst="rect">
            <a:avLst/>
          </a:prstGeom>
          <a:effectLst/>
        </p:spPr>
        <p:txBody>
          <a:bodyPr vert="horz" lIns="91440" tIns="45720" rIns="91440" bIns="45720" rtlCol="0" anchor="ctr">
            <a:normAutofit fontScale="90000" lnSpcReduction="10000"/>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it-IT" dirty="0" smtClean="0"/>
              <a:t>Situazione africana </a:t>
            </a:r>
            <a:r>
              <a:rPr lang="it-IT" dirty="0" smtClean="0"/>
              <a:t>decolonizzata</a:t>
            </a:r>
            <a:endParaRPr lang="it-IT" dirty="0"/>
          </a:p>
        </p:txBody>
      </p:sp>
    </p:spTree>
    <p:extLst>
      <p:ext uri="{BB962C8B-B14F-4D97-AF65-F5344CB8AC3E}">
        <p14:creationId xmlns:p14="http://schemas.microsoft.com/office/powerpoint/2010/main" val="119616526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060142" y="1389529"/>
            <a:ext cx="5316070" cy="4285130"/>
          </a:xfrm>
        </p:spPr>
        <p:txBody>
          <a:bodyPr anchor="t">
            <a:normAutofit fontScale="90000"/>
          </a:bodyPr>
          <a:lstStyle/>
          <a:p>
            <a:pPr algn="l"/>
            <a:r>
              <a:rPr lang="it-IT" sz="4800" dirty="0" smtClean="0"/>
              <a:t>Commonwealth</a:t>
            </a:r>
            <a:r>
              <a:rPr lang="it-IT" sz="1600" dirty="0" smtClean="0"/>
              <a:t/>
            </a:r>
            <a:br>
              <a:rPr lang="it-IT" sz="1600" dirty="0" smtClean="0"/>
            </a:br>
            <a:r>
              <a:rPr lang="it-IT" sz="1600" dirty="0"/>
              <a:t/>
            </a:r>
            <a:br>
              <a:rPr lang="it-IT" sz="1600" dirty="0"/>
            </a:br>
            <a:r>
              <a:rPr lang="it-IT" sz="1600" dirty="0" smtClean="0"/>
              <a:t/>
            </a:r>
            <a:br>
              <a:rPr lang="it-IT" sz="1600" dirty="0" smtClean="0"/>
            </a:br>
            <a:r>
              <a:rPr lang="it-IT" sz="1600" dirty="0" smtClean="0"/>
              <a:t/>
            </a:r>
            <a:br>
              <a:rPr lang="it-IT" sz="1600" dirty="0" smtClean="0"/>
            </a:br>
            <a:r>
              <a:rPr lang="it-IT" sz="1600" dirty="0"/>
              <a:t/>
            </a:r>
            <a:br>
              <a:rPr lang="it-IT" sz="1600" dirty="0"/>
            </a:br>
            <a:r>
              <a:rPr lang="it-IT" sz="2200" dirty="0"/>
              <a:t>Il termine letteralmente significa "benessere comune". Perciò in origine </a:t>
            </a:r>
            <a:r>
              <a:rPr lang="it-IT" sz="2200" i="1" dirty="0"/>
              <a:t>Commonwealth</a:t>
            </a:r>
            <a:r>
              <a:rPr lang="it-IT" sz="2200" dirty="0"/>
              <a:t> indicava uno Stato governato per il bene comune in opposizione ad uno Stato autoritario, governato per il beneficio di una data classe di proprietari</a:t>
            </a:r>
            <a:r>
              <a:rPr lang="it-IT" sz="2200" dirty="0" smtClean="0"/>
              <a:t>.</a:t>
            </a:r>
            <a:br>
              <a:rPr lang="it-IT" sz="2200" dirty="0" smtClean="0"/>
            </a:br>
            <a:r>
              <a:rPr lang="it-IT" sz="2200" dirty="0" smtClean="0"/>
              <a:t>E’ un’organizzazione internazionale di 53 stati che avevano in passato fatto parte dell’impero britannico</a:t>
            </a:r>
            <a:endParaRPr lang="it-IT" sz="2200" dirty="0"/>
          </a:p>
        </p:txBody>
      </p:sp>
      <p:pic>
        <p:nvPicPr>
          <p:cNvPr id="4" name="Immagine 3"/>
          <p:cNvPicPr>
            <a:picLocks noChangeAspect="1"/>
          </p:cNvPicPr>
          <p:nvPr/>
        </p:nvPicPr>
        <p:blipFill>
          <a:blip r:embed="rId2"/>
          <a:stretch>
            <a:fillRect/>
          </a:stretch>
        </p:blipFill>
        <p:spPr>
          <a:xfrm>
            <a:off x="1295401" y="775944"/>
            <a:ext cx="4684058" cy="2432582"/>
          </a:xfrm>
          <a:prstGeom prst="rect">
            <a:avLst/>
          </a:prstGeom>
        </p:spPr>
      </p:pic>
      <p:pic>
        <p:nvPicPr>
          <p:cNvPr id="5" name="Immagine 4"/>
          <p:cNvPicPr>
            <a:picLocks noChangeAspect="1"/>
          </p:cNvPicPr>
          <p:nvPr/>
        </p:nvPicPr>
        <p:blipFill>
          <a:blip r:embed="rId3"/>
          <a:stretch>
            <a:fillRect/>
          </a:stretch>
        </p:blipFill>
        <p:spPr>
          <a:xfrm>
            <a:off x="1595718" y="3334032"/>
            <a:ext cx="4083423" cy="2765722"/>
          </a:xfrm>
          <a:prstGeom prst="rect">
            <a:avLst/>
          </a:prstGeom>
        </p:spPr>
      </p:pic>
    </p:spTree>
    <p:extLst>
      <p:ext uri="{BB962C8B-B14F-4D97-AF65-F5344CB8AC3E}">
        <p14:creationId xmlns:p14="http://schemas.microsoft.com/office/powerpoint/2010/main" val="367575133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L’illusione di una libertà</a:t>
            </a:r>
            <a:endParaRPr lang="it-IT" dirty="0"/>
          </a:p>
        </p:txBody>
      </p:sp>
      <p:sp>
        <p:nvSpPr>
          <p:cNvPr id="3" name="Segnaposto contenuto 2"/>
          <p:cNvSpPr>
            <a:spLocks noGrp="1"/>
          </p:cNvSpPr>
          <p:nvPr>
            <p:ph idx="1"/>
          </p:nvPr>
        </p:nvSpPr>
        <p:spPr>
          <a:xfrm>
            <a:off x="1295401" y="2556932"/>
            <a:ext cx="7095564" cy="3318936"/>
          </a:xfrm>
        </p:spPr>
        <p:txBody>
          <a:bodyPr/>
          <a:lstStyle/>
          <a:p>
            <a:pPr marL="0" indent="0">
              <a:buNone/>
            </a:pPr>
            <a:r>
              <a:rPr lang="it-IT" dirty="0" smtClean="0"/>
              <a:t>Per quanto ogni singolo stato del Commonwealth possa dirsi auto amministrativo e abbia poteri legislativi a prescindere dagli altri paesi, a capo dell’organizzazione c’è la regina Elisabetta II che risulta quindi monarca assoluto di quest’ultima.</a:t>
            </a:r>
          </a:p>
          <a:p>
            <a:pPr marL="0" indent="0">
              <a:buNone/>
            </a:pPr>
            <a:r>
              <a:rPr lang="it-IT" dirty="0" smtClean="0"/>
              <a:t>Ricordo che fanno parte paesi come Canada, Australia e India</a:t>
            </a:r>
            <a:endParaRPr lang="it-IT" dirty="0"/>
          </a:p>
        </p:txBody>
      </p:sp>
      <p:pic>
        <p:nvPicPr>
          <p:cNvPr id="4" name="Immagine 3"/>
          <p:cNvPicPr>
            <a:picLocks noChangeAspect="1"/>
          </p:cNvPicPr>
          <p:nvPr/>
        </p:nvPicPr>
        <p:blipFill>
          <a:blip r:embed="rId2"/>
          <a:stretch>
            <a:fillRect/>
          </a:stretch>
        </p:blipFill>
        <p:spPr>
          <a:xfrm>
            <a:off x="8459321" y="2635250"/>
            <a:ext cx="2857500" cy="3162300"/>
          </a:xfrm>
          <a:prstGeom prst="rect">
            <a:avLst/>
          </a:prstGeom>
        </p:spPr>
      </p:pic>
    </p:spTree>
    <p:extLst>
      <p:ext uri="{BB962C8B-B14F-4D97-AF65-F5344CB8AC3E}">
        <p14:creationId xmlns:p14="http://schemas.microsoft.com/office/powerpoint/2010/main" val="916036623"/>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Argomenti</a:t>
            </a:r>
            <a:endParaRPr lang="it-IT" dirty="0"/>
          </a:p>
        </p:txBody>
      </p:sp>
      <p:sp>
        <p:nvSpPr>
          <p:cNvPr id="3" name="Segnaposto contenuto 2"/>
          <p:cNvSpPr>
            <a:spLocks noGrp="1"/>
          </p:cNvSpPr>
          <p:nvPr>
            <p:ph idx="1"/>
          </p:nvPr>
        </p:nvSpPr>
        <p:spPr>
          <a:xfrm>
            <a:off x="1232650" y="2914368"/>
            <a:ext cx="5078504" cy="2527207"/>
          </a:xfrm>
        </p:spPr>
        <p:txBody>
          <a:bodyPr>
            <a:noAutofit/>
          </a:bodyPr>
          <a:lstStyle/>
          <a:p>
            <a:r>
              <a:rPr lang="it-IT" sz="4000" dirty="0" smtClean="0"/>
              <a:t>Colonialismo</a:t>
            </a:r>
          </a:p>
          <a:p>
            <a:r>
              <a:rPr lang="it-IT" sz="4000" dirty="0" smtClean="0"/>
              <a:t>Colonialismo in Africa</a:t>
            </a:r>
          </a:p>
          <a:p>
            <a:r>
              <a:rPr lang="it-IT" sz="4000" dirty="0" smtClean="0"/>
              <a:t>Commonwealth</a:t>
            </a:r>
            <a:endParaRPr lang="it-IT" sz="4000" dirty="0"/>
          </a:p>
        </p:txBody>
      </p:sp>
      <p:pic>
        <p:nvPicPr>
          <p:cNvPr id="4" name="Immagine 3"/>
          <p:cNvPicPr>
            <a:picLocks noChangeAspect="1"/>
          </p:cNvPicPr>
          <p:nvPr/>
        </p:nvPicPr>
        <p:blipFill>
          <a:blip r:embed="rId2"/>
          <a:stretch>
            <a:fillRect/>
          </a:stretch>
        </p:blipFill>
        <p:spPr>
          <a:xfrm>
            <a:off x="6661056" y="2914369"/>
            <a:ext cx="3495675" cy="2714625"/>
          </a:xfrm>
          <a:prstGeom prst="rect">
            <a:avLst/>
          </a:prstGeom>
        </p:spPr>
      </p:pic>
    </p:spTree>
    <p:extLst>
      <p:ext uri="{BB962C8B-B14F-4D97-AF65-F5344CB8AC3E}">
        <p14:creationId xmlns:p14="http://schemas.microsoft.com/office/powerpoint/2010/main" val="349707512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6600" dirty="0" smtClean="0"/>
              <a:t>Una storia antica….</a:t>
            </a:r>
            <a:endParaRPr lang="it-IT" sz="6600" dirty="0"/>
          </a:p>
        </p:txBody>
      </p:sp>
      <p:sp>
        <p:nvSpPr>
          <p:cNvPr id="3" name="Segnaposto contenuto 2"/>
          <p:cNvSpPr>
            <a:spLocks noGrp="1"/>
          </p:cNvSpPr>
          <p:nvPr>
            <p:ph idx="1"/>
          </p:nvPr>
        </p:nvSpPr>
        <p:spPr>
          <a:xfrm>
            <a:off x="1295401" y="2556932"/>
            <a:ext cx="5634317" cy="3318936"/>
          </a:xfrm>
        </p:spPr>
        <p:txBody>
          <a:bodyPr/>
          <a:lstStyle/>
          <a:p>
            <a:pPr marL="0" indent="0">
              <a:buNone/>
            </a:pPr>
            <a:r>
              <a:rPr lang="it-IT" dirty="0" smtClean="0"/>
              <a:t>Il colonialismo non ha una datazione assoluta in quanto inizia già dalle prime dominazioni greche sul Peloponneso.</a:t>
            </a:r>
          </a:p>
          <a:p>
            <a:pPr marL="0" indent="0">
              <a:buNone/>
            </a:pPr>
            <a:r>
              <a:rPr lang="it-IT" dirty="0" smtClean="0"/>
              <a:t>Spicca però in particolare, nel periodo antico, l’imperialismo Romano ‘Divide et impera’ il cui concetto era uguale a quello più moderno ovvero maggiori terreni era uguale a </a:t>
            </a:r>
            <a:r>
              <a:rPr lang="it-IT" dirty="0" err="1" smtClean="0"/>
              <a:t>magiore</a:t>
            </a:r>
            <a:r>
              <a:rPr lang="it-IT" dirty="0" smtClean="0"/>
              <a:t> risorse</a:t>
            </a:r>
            <a:endParaRPr lang="it-IT" dirty="0"/>
          </a:p>
        </p:txBody>
      </p:sp>
      <p:pic>
        <p:nvPicPr>
          <p:cNvPr id="5" name="Immagine 4"/>
          <p:cNvPicPr>
            <a:picLocks noChangeAspect="1"/>
          </p:cNvPicPr>
          <p:nvPr/>
        </p:nvPicPr>
        <p:blipFill>
          <a:blip r:embed="rId2"/>
          <a:stretch>
            <a:fillRect/>
          </a:stretch>
        </p:blipFill>
        <p:spPr>
          <a:xfrm>
            <a:off x="6929718" y="2681442"/>
            <a:ext cx="4455068" cy="3069915"/>
          </a:xfrm>
          <a:prstGeom prst="rect">
            <a:avLst/>
          </a:prstGeom>
        </p:spPr>
      </p:pic>
    </p:spTree>
    <p:extLst>
      <p:ext uri="{BB962C8B-B14F-4D97-AF65-F5344CB8AC3E}">
        <p14:creationId xmlns:p14="http://schemas.microsoft.com/office/powerpoint/2010/main" val="110087858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p>
            <a:r>
              <a:rPr lang="it-IT" sz="6600" dirty="0" smtClean="0"/>
              <a:t>…e nuova</a:t>
            </a:r>
            <a:endParaRPr lang="it-IT" sz="6600" dirty="0"/>
          </a:p>
        </p:txBody>
      </p:sp>
      <p:sp>
        <p:nvSpPr>
          <p:cNvPr id="3" name="Segnaposto contenuto 2"/>
          <p:cNvSpPr>
            <a:spLocks noGrp="1"/>
          </p:cNvSpPr>
          <p:nvPr>
            <p:ph idx="1"/>
          </p:nvPr>
        </p:nvSpPr>
        <p:spPr>
          <a:xfrm>
            <a:off x="1295401" y="2556932"/>
            <a:ext cx="6306670" cy="3318936"/>
          </a:xfrm>
        </p:spPr>
        <p:txBody>
          <a:bodyPr/>
          <a:lstStyle/>
          <a:p>
            <a:pPr marL="0" indent="0">
              <a:buNone/>
            </a:pPr>
            <a:r>
              <a:rPr lang="it-IT" dirty="0" smtClean="0"/>
              <a:t>Ciò che però meglio definiamo con questa parola è il periodo che oscilla dal 1492 al 1954 infatti le potenze europee iniziarono a espandersi nel Nuovo Mondo creando piccole colonie che poi otterranno l’indipendenza.</a:t>
            </a:r>
          </a:p>
          <a:p>
            <a:pPr marL="0" indent="0">
              <a:buNone/>
            </a:pPr>
            <a:r>
              <a:rPr lang="it-IT" dirty="0" smtClean="0"/>
              <a:t>Tutto ciò da un inizio a un’epoca di sfruttamento e di schiavitù.</a:t>
            </a:r>
            <a:endParaRPr lang="it-IT" dirty="0"/>
          </a:p>
        </p:txBody>
      </p:sp>
      <p:pic>
        <p:nvPicPr>
          <p:cNvPr id="4" name="Immagine 3"/>
          <p:cNvPicPr>
            <a:picLocks noChangeAspect="1"/>
          </p:cNvPicPr>
          <p:nvPr/>
        </p:nvPicPr>
        <p:blipFill>
          <a:blip r:embed="rId2"/>
          <a:stretch>
            <a:fillRect/>
          </a:stretch>
        </p:blipFill>
        <p:spPr>
          <a:xfrm>
            <a:off x="8370793" y="2436333"/>
            <a:ext cx="2619935" cy="3806184"/>
          </a:xfrm>
          <a:prstGeom prst="rect">
            <a:avLst/>
          </a:prstGeom>
        </p:spPr>
      </p:pic>
    </p:spTree>
    <p:extLst>
      <p:ext uri="{BB962C8B-B14F-4D97-AF65-F5344CB8AC3E}">
        <p14:creationId xmlns:p14="http://schemas.microsoft.com/office/powerpoint/2010/main" val="138217689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Tesi pro e contro</a:t>
            </a:r>
            <a:endParaRPr lang="it-IT" dirty="0"/>
          </a:p>
        </p:txBody>
      </p:sp>
      <p:sp>
        <p:nvSpPr>
          <p:cNvPr id="3" name="Segnaposto contenuto 2"/>
          <p:cNvSpPr>
            <a:spLocks noGrp="1"/>
          </p:cNvSpPr>
          <p:nvPr>
            <p:ph idx="1"/>
          </p:nvPr>
        </p:nvSpPr>
        <p:spPr/>
        <p:txBody>
          <a:bodyPr>
            <a:normAutofit fontScale="70000" lnSpcReduction="20000"/>
          </a:bodyPr>
          <a:lstStyle/>
          <a:p>
            <a:pPr marL="0" indent="0">
              <a:buNone/>
            </a:pPr>
            <a:r>
              <a:rPr lang="it-IT" dirty="0"/>
              <a:t>I collaboratori del colonialismo argomentano che il governo coloniale beneficia i colonizzati sviluppando l'infrastruttura economica e politica necessaria per la modernizzazione e la democrazia. Essi indicano ex colonie come Stati Uniti d'America, Canada, Australia, Nuova Zelanda, Hong Kong e Singapore, come esempi di successi post-coloniali. Queste nazioni comunque, non rappresentano il corso normale del colonialismo, in quanto si tratta di società coloniali o di città commerciali.</a:t>
            </a:r>
          </a:p>
          <a:p>
            <a:pPr marL="0" indent="0">
              <a:buNone/>
            </a:pPr>
            <a:r>
              <a:rPr lang="it-IT" dirty="0"/>
              <a:t>I teorici della </a:t>
            </a:r>
            <a:r>
              <a:rPr lang="it-IT" dirty="0" smtClean="0"/>
              <a:t>dipendenza, </a:t>
            </a:r>
            <a:r>
              <a:rPr lang="it-IT" dirty="0"/>
              <a:t>comunque, pensano che il colonialismo in realtà porta ad un trasferimento netto di ricchezza dai colonizzati ai partigiani, e inibisce uno sviluppo economico di successo.</a:t>
            </a:r>
          </a:p>
          <a:p>
            <a:pPr marL="0" indent="0">
              <a:buNone/>
            </a:pPr>
            <a:r>
              <a:rPr lang="it-IT" dirty="0"/>
              <a:t>I critici </a:t>
            </a:r>
            <a:r>
              <a:rPr lang="it-IT" dirty="0" smtClean="0"/>
              <a:t>post-colonialisti </a:t>
            </a:r>
            <a:r>
              <a:rPr lang="it-IT" dirty="0"/>
              <a:t>sostengono che il colonialismo arreca un danno politico, psicologico e morale anche ai colonizzatori.</a:t>
            </a:r>
          </a:p>
          <a:p>
            <a:pPr marL="0" indent="0">
              <a:buNone/>
            </a:pPr>
            <a:r>
              <a:rPr lang="it-IT" dirty="0"/>
              <a:t>L'attivista politica indiana Arundhati </a:t>
            </a:r>
            <a:r>
              <a:rPr lang="it-IT" dirty="0" err="1"/>
              <a:t>Roy</a:t>
            </a:r>
            <a:r>
              <a:rPr lang="it-IT" dirty="0"/>
              <a:t> disse che dibattere i pro e i contro del colonialismo/imperialismo «è un po' come dibattere i pro e i contro dello stupro».</a:t>
            </a:r>
          </a:p>
          <a:p>
            <a:pPr marL="0" indent="0">
              <a:buNone/>
            </a:pPr>
            <a:r>
              <a:rPr lang="it-IT" dirty="0"/>
              <a:t>I critici del neocolonialismo vedono questo fenomeno come la continuazione del dominio e sfruttamento delle stesse nazioni con mezzi differenti (ma spesso in realtà sostengono con i medesimi mezzi).</a:t>
            </a:r>
          </a:p>
        </p:txBody>
      </p:sp>
    </p:spTree>
    <p:extLst>
      <p:ext uri="{BB962C8B-B14F-4D97-AF65-F5344CB8AC3E}">
        <p14:creationId xmlns:p14="http://schemas.microsoft.com/office/powerpoint/2010/main" val="412714606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Il colonialismo italiano</a:t>
            </a:r>
            <a:endParaRPr lang="it-IT" dirty="0"/>
          </a:p>
        </p:txBody>
      </p:sp>
      <p:sp>
        <p:nvSpPr>
          <p:cNvPr id="3" name="Segnaposto contenuto 2"/>
          <p:cNvSpPr>
            <a:spLocks noGrp="1"/>
          </p:cNvSpPr>
          <p:nvPr>
            <p:ph idx="1"/>
          </p:nvPr>
        </p:nvSpPr>
        <p:spPr>
          <a:xfrm>
            <a:off x="1295401" y="2556931"/>
            <a:ext cx="5921187" cy="3350809"/>
          </a:xfrm>
        </p:spPr>
        <p:txBody>
          <a:bodyPr/>
          <a:lstStyle/>
          <a:p>
            <a:pPr marL="0" indent="0">
              <a:buNone/>
            </a:pPr>
            <a:r>
              <a:rPr lang="it-IT" dirty="0" err="1" smtClean="0"/>
              <a:t>L’italia</a:t>
            </a:r>
            <a:r>
              <a:rPr lang="it-IT" dirty="0" smtClean="0"/>
              <a:t> ha avuto un ruolo minore durante questo periodo storico e quando ha deciso che anche essa doveva avere dei territori ha solo pensato ad espandersi in Africa (nei territori peggiori) anche con successi.</a:t>
            </a:r>
          </a:p>
          <a:p>
            <a:pPr marL="0" indent="0">
              <a:buNone/>
            </a:pPr>
            <a:r>
              <a:rPr lang="it-IT" dirty="0" smtClean="0"/>
              <a:t>Anche se queste conquiste vengono definite vittorie mutilate</a:t>
            </a:r>
            <a:endParaRPr lang="it-IT" dirty="0"/>
          </a:p>
        </p:txBody>
      </p:sp>
      <p:pic>
        <p:nvPicPr>
          <p:cNvPr id="4" name="Immagine 3"/>
          <p:cNvPicPr>
            <a:picLocks noChangeAspect="1"/>
          </p:cNvPicPr>
          <p:nvPr/>
        </p:nvPicPr>
        <p:blipFill>
          <a:blip r:embed="rId2"/>
          <a:stretch>
            <a:fillRect/>
          </a:stretch>
        </p:blipFill>
        <p:spPr>
          <a:xfrm>
            <a:off x="7409216" y="2995637"/>
            <a:ext cx="3590478" cy="2441525"/>
          </a:xfrm>
          <a:prstGeom prst="rect">
            <a:avLst/>
          </a:prstGeom>
        </p:spPr>
      </p:pic>
    </p:spTree>
    <p:extLst>
      <p:ext uri="{BB962C8B-B14F-4D97-AF65-F5344CB8AC3E}">
        <p14:creationId xmlns:p14="http://schemas.microsoft.com/office/powerpoint/2010/main" val="4286560367"/>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p:txBody>
          <a:bodyPr/>
          <a:lstStyle/>
          <a:p>
            <a:endParaRPr lang="it-IT"/>
          </a:p>
        </p:txBody>
      </p:sp>
      <p:pic>
        <p:nvPicPr>
          <p:cNvPr id="2050" name="Picture 2" descr="https://upload.wikimedia.org/wikipedia/commons/a/ab/Colonisation2-it.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9562075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Colonialismo in Africa</a:t>
            </a:r>
            <a:endParaRPr lang="it-IT" dirty="0"/>
          </a:p>
        </p:txBody>
      </p:sp>
      <p:sp>
        <p:nvSpPr>
          <p:cNvPr id="3" name="Segnaposto contenuto 2"/>
          <p:cNvSpPr>
            <a:spLocks noGrp="1"/>
          </p:cNvSpPr>
          <p:nvPr>
            <p:ph idx="1"/>
          </p:nvPr>
        </p:nvSpPr>
        <p:spPr>
          <a:xfrm>
            <a:off x="1550894" y="3290046"/>
            <a:ext cx="8937812" cy="2841811"/>
          </a:xfrm>
        </p:spPr>
        <p:txBody>
          <a:bodyPr/>
          <a:lstStyle/>
          <a:p>
            <a:pPr marL="0" indent="0">
              <a:buNone/>
            </a:pPr>
            <a:r>
              <a:rPr lang="it-IT" dirty="0"/>
              <a:t>La penetrazione europea si espresse in due forme di colonialismo</a:t>
            </a:r>
            <a:r>
              <a:rPr lang="it-IT" dirty="0" smtClean="0"/>
              <a:t>:</a:t>
            </a:r>
          </a:p>
          <a:p>
            <a:r>
              <a:rPr lang="it-IT" dirty="0" smtClean="0"/>
              <a:t>Colonialismo commerciale</a:t>
            </a:r>
          </a:p>
          <a:p>
            <a:r>
              <a:rPr lang="it-IT" dirty="0" smtClean="0"/>
              <a:t>Colonialismo moderno</a:t>
            </a:r>
            <a:endParaRPr lang="it-IT" dirty="0"/>
          </a:p>
        </p:txBody>
      </p:sp>
    </p:spTree>
    <p:extLst>
      <p:ext uri="{BB962C8B-B14F-4D97-AF65-F5344CB8AC3E}">
        <p14:creationId xmlns:p14="http://schemas.microsoft.com/office/powerpoint/2010/main" val="86981074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Colonialismo commerciale</a:t>
            </a:r>
            <a:endParaRPr lang="it-IT" dirty="0"/>
          </a:p>
        </p:txBody>
      </p:sp>
      <p:sp>
        <p:nvSpPr>
          <p:cNvPr id="3" name="Segnaposto contenuto 2"/>
          <p:cNvSpPr>
            <a:spLocks noGrp="1"/>
          </p:cNvSpPr>
          <p:nvPr>
            <p:ph idx="1"/>
          </p:nvPr>
        </p:nvSpPr>
        <p:spPr/>
        <p:txBody>
          <a:bodyPr/>
          <a:lstStyle/>
          <a:p>
            <a:pPr marL="0" indent="0">
              <a:buNone/>
            </a:pPr>
            <a:r>
              <a:rPr lang="it-IT" dirty="0"/>
              <a:t>Fino al XVI secolo il continente africano presentava solo forme di colonialismo commerciale, diffuso lungo le coste. Portoghesi, inglesi, francesi e olandesi si erano limitati a fondare varie basi sulle coste africane</a:t>
            </a:r>
            <a:r>
              <a:rPr lang="it-IT" dirty="0" smtClean="0"/>
              <a:t>.</a:t>
            </a:r>
            <a:r>
              <a:rPr lang="it-IT" dirty="0"/>
              <a:t> </a:t>
            </a:r>
            <a:endParaRPr lang="it-IT" dirty="0" smtClean="0"/>
          </a:p>
          <a:p>
            <a:pPr marL="0" indent="0">
              <a:buNone/>
            </a:pPr>
            <a:r>
              <a:rPr lang="it-IT" dirty="0" smtClean="0"/>
              <a:t>Importante </a:t>
            </a:r>
            <a:r>
              <a:rPr lang="it-IT" dirty="0"/>
              <a:t>aspetto del colonialismo commerciale è il commercio degli schiavi, che prospera tra il XV e il XVIII secolo. In questo periodo un grande numero di </a:t>
            </a:r>
            <a:r>
              <a:rPr lang="it-IT" dirty="0" smtClean="0"/>
              <a:t>africani </a:t>
            </a:r>
            <a:r>
              <a:rPr lang="it-IT" dirty="0"/>
              <a:t>viene rastrellato con incursioni e rapporti commerciali con alcune tribù africane dai mercanti di schiavi europei (detti "negrieri").</a:t>
            </a:r>
          </a:p>
        </p:txBody>
      </p:sp>
      <p:pic>
        <p:nvPicPr>
          <p:cNvPr id="4" name="Immagine 3"/>
          <p:cNvPicPr>
            <a:picLocks noChangeAspect="1"/>
          </p:cNvPicPr>
          <p:nvPr/>
        </p:nvPicPr>
        <p:blipFill>
          <a:blip r:embed="rId2"/>
          <a:stretch>
            <a:fillRect/>
          </a:stretch>
        </p:blipFill>
        <p:spPr>
          <a:xfrm>
            <a:off x="742110" y="647558"/>
            <a:ext cx="2027983" cy="1773908"/>
          </a:xfrm>
          <a:prstGeom prst="rect">
            <a:avLst/>
          </a:prstGeom>
        </p:spPr>
      </p:pic>
      <p:pic>
        <p:nvPicPr>
          <p:cNvPr id="5" name="Immagine 4"/>
          <p:cNvPicPr>
            <a:picLocks noChangeAspect="1"/>
          </p:cNvPicPr>
          <p:nvPr/>
        </p:nvPicPr>
        <p:blipFill>
          <a:blip r:embed="rId3"/>
          <a:stretch>
            <a:fillRect/>
          </a:stretch>
        </p:blipFill>
        <p:spPr>
          <a:xfrm>
            <a:off x="9076205" y="647558"/>
            <a:ext cx="2506196" cy="1675830"/>
          </a:xfrm>
          <a:prstGeom prst="rect">
            <a:avLst/>
          </a:prstGeom>
        </p:spPr>
      </p:pic>
    </p:spTree>
    <p:extLst>
      <p:ext uri="{BB962C8B-B14F-4D97-AF65-F5344CB8AC3E}">
        <p14:creationId xmlns:p14="http://schemas.microsoft.com/office/powerpoint/2010/main" val="30194323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o">
  <a:themeElements>
    <a:clrScheme name="Organico">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Organico">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o">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7DAC20F1-423D-49E2-BD0B-50532748BAD0}"/>
    </a:ext>
  </a:extLst>
</a:theme>
</file>

<file path=docProps/app.xml><?xml version="1.0" encoding="utf-8"?>
<Properties xmlns="http://schemas.openxmlformats.org/officeDocument/2006/extended-properties" xmlns:vt="http://schemas.openxmlformats.org/officeDocument/2006/docPropsVTypes">
  <Template>Organic</Template>
  <TotalTime>291</TotalTime>
  <Words>695</Words>
  <Application>Microsoft Office PowerPoint</Application>
  <PresentationFormat>Widescreen</PresentationFormat>
  <Paragraphs>39</Paragraphs>
  <Slides>14</Slides>
  <Notes>0</Notes>
  <HiddenSlides>0</HiddenSlides>
  <MMClips>0</MMClips>
  <ScaleCrop>false</ScaleCrop>
  <HeadingPairs>
    <vt:vector size="6" baseType="variant">
      <vt:variant>
        <vt:lpstr>Caratteri utilizzati</vt:lpstr>
      </vt:variant>
      <vt:variant>
        <vt:i4>2</vt:i4>
      </vt:variant>
      <vt:variant>
        <vt:lpstr>Tema</vt:lpstr>
      </vt:variant>
      <vt:variant>
        <vt:i4>1</vt:i4>
      </vt:variant>
      <vt:variant>
        <vt:lpstr>Titoli diapositive</vt:lpstr>
      </vt:variant>
      <vt:variant>
        <vt:i4>14</vt:i4>
      </vt:variant>
    </vt:vector>
  </HeadingPairs>
  <TitlesOfParts>
    <vt:vector size="17" baseType="lpstr">
      <vt:lpstr>Arial</vt:lpstr>
      <vt:lpstr>Garamond</vt:lpstr>
      <vt:lpstr>Organico</vt:lpstr>
      <vt:lpstr>Il colonialismo</vt:lpstr>
      <vt:lpstr>Argomenti</vt:lpstr>
      <vt:lpstr>Una storia antica….</vt:lpstr>
      <vt:lpstr>…e nuova</vt:lpstr>
      <vt:lpstr>Tesi pro e contro</vt:lpstr>
      <vt:lpstr>Il colonialismo italiano</vt:lpstr>
      <vt:lpstr>Presentazione standard di PowerPoint</vt:lpstr>
      <vt:lpstr>Colonialismo in Africa</vt:lpstr>
      <vt:lpstr>Colonialismo commerciale</vt:lpstr>
      <vt:lpstr>Colonialismo moderno</vt:lpstr>
      <vt:lpstr>Conseguenze</vt:lpstr>
      <vt:lpstr>Situazione africana post-colonie</vt:lpstr>
      <vt:lpstr>Commonwealth     Il termine letteralmente significa "benessere comune". Perciò in origine Commonwealth indicava uno Stato governato per il bene comune in opposizione ad uno Stato autoritario, governato per il beneficio di una data classe di proprietari. E’ un’organizzazione internazionale di 53 stati che avevano in passato fatto parte dell’impero britannico</vt:lpstr>
      <vt:lpstr>L’illusione di una libertà</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Il colonialismo</dc:title>
  <dc:creator>daniela maiolino</dc:creator>
  <cp:lastModifiedBy>daniela maiolino</cp:lastModifiedBy>
  <cp:revision>24</cp:revision>
  <dcterms:created xsi:type="dcterms:W3CDTF">2015-12-19T10:07:38Z</dcterms:created>
  <dcterms:modified xsi:type="dcterms:W3CDTF">2015-12-20T20:26:58Z</dcterms:modified>
</cp:coreProperties>
</file>